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9" r:id="rId4"/>
    <p:sldId id="259" r:id="rId5"/>
    <p:sldId id="270" r:id="rId6"/>
    <p:sldId id="271" r:id="rId7"/>
    <p:sldId id="262" r:id="rId8"/>
    <p:sldId id="267" r:id="rId9"/>
    <p:sldId id="263" r:id="rId10"/>
    <p:sldId id="268" r:id="rId11"/>
    <p:sldId id="265" r:id="rId12"/>
  </p:sldIdLst>
  <p:sldSz cx="18288000" cy="10287000"/>
  <p:notesSz cx="6858000" cy="9144000"/>
  <p:embeddedFontLst>
    <p:embeddedFont>
      <p:font typeface="Amaranth" panose="02000503050000020004" pitchFamily="2" charset="77"/>
      <p:regular r:id="rId13"/>
    </p:embeddedFont>
    <p:embeddedFont>
      <p:font typeface="Glass Antiqua" panose="020005060000000200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08" autoAdjust="0"/>
  </p:normalViewPr>
  <p:slideViewPr>
    <p:cSldViewPr>
      <p:cViewPr varScale="1">
        <p:scale>
          <a:sx n="78" d="100"/>
          <a:sy n="78" d="100"/>
        </p:scale>
        <p:origin x="6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84062" y="-1985636"/>
            <a:ext cx="9425525" cy="8979955"/>
          </a:xfrm>
          <a:custGeom>
            <a:avLst/>
            <a:gdLst/>
            <a:ahLst/>
            <a:cxnLst/>
            <a:rect l="l" t="t" r="r" b="b"/>
            <a:pathLst>
              <a:path w="9425525" h="8979955">
                <a:moveTo>
                  <a:pt x="0" y="0"/>
                </a:moveTo>
                <a:lnTo>
                  <a:pt x="9425524" y="0"/>
                </a:lnTo>
                <a:lnTo>
                  <a:pt x="9425524" y="8979954"/>
                </a:lnTo>
                <a:lnTo>
                  <a:pt x="0" y="89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715648" y="-292253"/>
            <a:ext cx="6796216" cy="4114800"/>
          </a:xfrm>
          <a:custGeom>
            <a:avLst/>
            <a:gdLst/>
            <a:ahLst/>
            <a:cxnLst/>
            <a:rect l="l" t="t" r="r" b="b"/>
            <a:pathLst>
              <a:path w="6796216" h="4114800">
                <a:moveTo>
                  <a:pt x="0" y="0"/>
                </a:moveTo>
                <a:lnTo>
                  <a:pt x="6796216" y="0"/>
                </a:lnTo>
                <a:lnTo>
                  <a:pt x="679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12977" y="4192185"/>
            <a:ext cx="15262046" cy="193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18"/>
              </a:lnSpc>
              <a:spcBef>
                <a:spcPct val="0"/>
              </a:spcBef>
            </a:pPr>
            <a:r>
              <a:rPr lang="en-US" sz="11500" spc="138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INVESTMENT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19124" y="2494816"/>
            <a:ext cx="9722970" cy="171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78"/>
              </a:lnSpc>
              <a:spcBef>
                <a:spcPct val="0"/>
              </a:spcBef>
            </a:pPr>
            <a:r>
              <a:rPr lang="en-US" sz="11815" spc="354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MOVIE STUDIO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13428" y="7008096"/>
            <a:ext cx="8261144" cy="128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2"/>
              </a:lnSpc>
              <a:spcBef>
                <a:spcPct val="0"/>
              </a:spcBef>
            </a:pPr>
            <a:r>
              <a:rPr lang="en-US" sz="3654" spc="109" dirty="0">
                <a:solidFill>
                  <a:srgbClr val="3F3E3A"/>
                </a:solidFill>
                <a:latin typeface="Amaranth"/>
                <a:ea typeface="Amaranth"/>
                <a:cs typeface="Amaranth"/>
                <a:sym typeface="Amaranth"/>
              </a:rPr>
              <a:t>Jeesoo Jhun</a:t>
            </a:r>
          </a:p>
          <a:p>
            <a:pPr marL="0" lvl="0" indent="0" algn="ctr">
              <a:lnSpc>
                <a:spcPts val="5482"/>
              </a:lnSpc>
              <a:spcBef>
                <a:spcPct val="0"/>
              </a:spcBef>
            </a:pPr>
            <a:r>
              <a:rPr lang="en-US" sz="2000" spc="109" dirty="0">
                <a:solidFill>
                  <a:srgbClr val="3F3E3A"/>
                </a:solidFill>
                <a:latin typeface="Amaranth"/>
                <a:ea typeface="Amaranth"/>
                <a:cs typeface="Amaranth"/>
                <a:sym typeface="Amaranth"/>
              </a:rPr>
              <a:t>Flatiron Studio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86AD-4A00-577D-F489-282BF1959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511FF9-82A2-D558-1606-CCC718F8767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DB2E2C-0D49-7CD2-783D-1F0072407763}"/>
              </a:ext>
            </a:extLst>
          </p:cNvPr>
          <p:cNvSpPr/>
          <p:nvPr/>
        </p:nvSpPr>
        <p:spPr>
          <a:xfrm>
            <a:off x="430272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41130B8-B8B7-03A5-784E-B3903067E819}"/>
              </a:ext>
            </a:extLst>
          </p:cNvPr>
          <p:cNvSpPr/>
          <p:nvPr/>
        </p:nvSpPr>
        <p:spPr>
          <a:xfrm>
            <a:off x="8961724" y="307491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A11058B-A6F3-ACB9-D940-5B2D89E0CCA9}"/>
              </a:ext>
            </a:extLst>
          </p:cNvPr>
          <p:cNvSpPr/>
          <p:nvPr/>
        </p:nvSpPr>
        <p:spPr>
          <a:xfrm>
            <a:off x="1308671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84CF332-B77F-44E6-EADE-403F857680CF}"/>
              </a:ext>
            </a:extLst>
          </p:cNvPr>
          <p:cNvSpPr/>
          <p:nvPr/>
        </p:nvSpPr>
        <p:spPr>
          <a:xfrm flipV="1">
            <a:off x="5201282" y="3522554"/>
            <a:ext cx="37604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DFA4D1B-77C0-94FF-927D-461068FC4D6C}"/>
              </a:ext>
            </a:extLst>
          </p:cNvPr>
          <p:cNvSpPr/>
          <p:nvPr/>
        </p:nvSpPr>
        <p:spPr>
          <a:xfrm>
            <a:off x="9860278" y="3524882"/>
            <a:ext cx="3226440" cy="167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74233AC-8EBD-3152-D996-EF040F91A3A2}"/>
              </a:ext>
            </a:extLst>
          </p:cNvPr>
          <p:cNvSpPr txBox="1"/>
          <p:nvPr/>
        </p:nvSpPr>
        <p:spPr>
          <a:xfrm>
            <a:off x="6180962" y="1720805"/>
            <a:ext cx="5926076" cy="95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37"/>
              </a:lnSpc>
              <a:spcBef>
                <a:spcPct val="0"/>
              </a:spcBef>
            </a:pPr>
            <a:r>
              <a:rPr lang="en-US" sz="6197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NEXT STEPS</a:t>
            </a:r>
            <a:endParaRPr lang="en-US" sz="6197" u="none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EAA3E5-9FBF-2807-B04A-6A386FC49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561" y="3827364"/>
            <a:ext cx="4386898" cy="4386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D33767-3378-8C2F-1153-90DAA27BA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01" y="4521069"/>
            <a:ext cx="3192608" cy="3257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0C41BF-4912-2F8E-305B-D74F1A873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7038" y="4151985"/>
            <a:ext cx="3226441" cy="32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55939" y="6872771"/>
            <a:ext cx="7376121" cy="5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3000" spc="89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Presented by: Jee Soo Jhun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99896" y="3338069"/>
            <a:ext cx="8688208" cy="361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73"/>
              </a:lnSpc>
            </a:pPr>
            <a:r>
              <a:rPr lang="en-US" sz="16716" spc="501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-3684062" y="-1985636"/>
            <a:ext cx="9425525" cy="8979955"/>
          </a:xfrm>
          <a:custGeom>
            <a:avLst/>
            <a:gdLst/>
            <a:ahLst/>
            <a:cxnLst/>
            <a:rect l="l" t="t" r="r" b="b"/>
            <a:pathLst>
              <a:path w="9425525" h="8979955">
                <a:moveTo>
                  <a:pt x="0" y="0"/>
                </a:moveTo>
                <a:lnTo>
                  <a:pt x="9425524" y="0"/>
                </a:lnTo>
                <a:lnTo>
                  <a:pt x="9425524" y="8979954"/>
                </a:lnTo>
                <a:lnTo>
                  <a:pt x="0" y="897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15648" y="-292253"/>
            <a:ext cx="6796216" cy="4114800"/>
          </a:xfrm>
          <a:custGeom>
            <a:avLst/>
            <a:gdLst/>
            <a:ahLst/>
            <a:cxnLst/>
            <a:rect l="l" t="t" r="r" b="b"/>
            <a:pathLst>
              <a:path w="6796216" h="4114800">
                <a:moveTo>
                  <a:pt x="0" y="0"/>
                </a:moveTo>
                <a:lnTo>
                  <a:pt x="6796216" y="0"/>
                </a:lnTo>
                <a:lnTo>
                  <a:pt x="679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50F7B35-A621-4BFD-55E1-E64080F1870F}"/>
              </a:ext>
            </a:extLst>
          </p:cNvPr>
          <p:cNvSpPr txBox="1"/>
          <p:nvPr/>
        </p:nvSpPr>
        <p:spPr>
          <a:xfrm>
            <a:off x="5455938" y="7426377"/>
            <a:ext cx="7376121" cy="5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3000" spc="89" dirty="0" err="1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jeesoo@flatiron.com</a:t>
            </a:r>
            <a:endParaRPr lang="en-US" sz="3000" spc="89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101287-8384-2A1C-7865-B7E48F691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7586829"/>
            <a:ext cx="381000" cy="271463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135CFC0-5B3F-FB8F-37B7-BA03665AA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64" y="8147969"/>
            <a:ext cx="503336" cy="503336"/>
          </a:xfrm>
          <a:prstGeom prst="rect">
            <a:avLst/>
          </a:prstGeom>
        </p:spPr>
      </p:pic>
      <p:pic>
        <p:nvPicPr>
          <p:cNvPr id="14" name="Picture 13" descr="A group of colorful crosses&#10;&#10;Description automatically generated">
            <a:extLst>
              <a:ext uri="{FF2B5EF4-FFF2-40B4-BE49-F238E27FC236}">
                <a16:creationId xmlns:a16="http://schemas.microsoft.com/office/drawing/2014/main" id="{10BDF141-C13B-5BD3-884E-AA194D3E67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00" y="8038962"/>
            <a:ext cx="1054100" cy="724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271447-547A-02CA-3F99-5FB0C56BB4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8845" y="8170656"/>
            <a:ext cx="516016" cy="5160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924696" y="2088233"/>
            <a:ext cx="8438608" cy="71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6346" spc="63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OVERVIEW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A95DEA8-1193-CA18-6C90-CC22E7A117FE}"/>
              </a:ext>
            </a:extLst>
          </p:cNvPr>
          <p:cNvSpPr txBox="1"/>
          <p:nvPr/>
        </p:nvSpPr>
        <p:spPr>
          <a:xfrm>
            <a:off x="4224213" y="3330548"/>
            <a:ext cx="9839574" cy="477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Business Problem</a:t>
            </a:r>
          </a:p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Data Understanding</a:t>
            </a:r>
          </a:p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Key Findings</a:t>
            </a:r>
          </a:p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Recommendations</a:t>
            </a:r>
          </a:p>
          <a:p>
            <a:pPr marL="691044" lvl="1" indent="-345522" algn="l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Next Steps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3D2B-1C1C-B08E-1ABA-A8F2A48AA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45F0EC-BD87-6DA0-6110-C0E2957300E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3573BE7-FACB-0053-4981-7AA2384D8A85}"/>
              </a:ext>
            </a:extLst>
          </p:cNvPr>
          <p:cNvSpPr/>
          <p:nvPr/>
        </p:nvSpPr>
        <p:spPr>
          <a:xfrm>
            <a:off x="430272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4FB0D72-6297-9F5B-A492-703E31603D11}"/>
              </a:ext>
            </a:extLst>
          </p:cNvPr>
          <p:cNvSpPr/>
          <p:nvPr/>
        </p:nvSpPr>
        <p:spPr>
          <a:xfrm>
            <a:off x="8961724" y="307491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9382198-7A80-ABCF-9009-A7FD98B6E795}"/>
              </a:ext>
            </a:extLst>
          </p:cNvPr>
          <p:cNvSpPr/>
          <p:nvPr/>
        </p:nvSpPr>
        <p:spPr>
          <a:xfrm>
            <a:off x="1308671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C8C3B40-CED6-BD0F-C986-86B797DD312C}"/>
              </a:ext>
            </a:extLst>
          </p:cNvPr>
          <p:cNvSpPr/>
          <p:nvPr/>
        </p:nvSpPr>
        <p:spPr>
          <a:xfrm flipV="1">
            <a:off x="5201282" y="3522554"/>
            <a:ext cx="37604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E5FAD1A-FBEF-08B6-007E-2DAC720C4610}"/>
              </a:ext>
            </a:extLst>
          </p:cNvPr>
          <p:cNvSpPr/>
          <p:nvPr/>
        </p:nvSpPr>
        <p:spPr>
          <a:xfrm>
            <a:off x="9860278" y="3524882"/>
            <a:ext cx="3226440" cy="167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4EF8617-449A-4E34-0B8A-901F1F088958}"/>
              </a:ext>
            </a:extLst>
          </p:cNvPr>
          <p:cNvSpPr txBox="1"/>
          <p:nvPr/>
        </p:nvSpPr>
        <p:spPr>
          <a:xfrm>
            <a:off x="4572000" y="1720805"/>
            <a:ext cx="95250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37"/>
              </a:lnSpc>
              <a:spcBef>
                <a:spcPct val="0"/>
              </a:spcBef>
            </a:pPr>
            <a:r>
              <a:rPr lang="en-US" sz="6197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BUSINESS PROBLEM</a:t>
            </a:r>
            <a:endParaRPr lang="en-US" sz="6197" u="none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9D52606-10F9-8278-5A8A-4AD2286AAB70}"/>
              </a:ext>
            </a:extLst>
          </p:cNvPr>
          <p:cNvSpPr txBox="1"/>
          <p:nvPr/>
        </p:nvSpPr>
        <p:spPr>
          <a:xfrm>
            <a:off x="12594144" y="5129711"/>
            <a:ext cx="2782255" cy="41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Runtime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37390A4-29E0-3312-748F-20780C4A46FB}"/>
              </a:ext>
            </a:extLst>
          </p:cNvPr>
          <p:cNvSpPr txBox="1"/>
          <p:nvPr/>
        </p:nvSpPr>
        <p:spPr>
          <a:xfrm>
            <a:off x="8636861" y="5129711"/>
            <a:ext cx="2782255" cy="41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Budget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30C468F-FE4F-D74E-D118-6B6BFCDC079D}"/>
              </a:ext>
            </a:extLst>
          </p:cNvPr>
          <p:cNvSpPr txBox="1"/>
          <p:nvPr/>
        </p:nvSpPr>
        <p:spPr>
          <a:xfrm>
            <a:off x="4075745" y="5129711"/>
            <a:ext cx="2782255" cy="41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Genres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465DF-4E78-7F34-1BBE-2707A5B58F4E}"/>
              </a:ext>
            </a:extLst>
          </p:cNvPr>
          <p:cNvSpPr txBox="1"/>
          <p:nvPr/>
        </p:nvSpPr>
        <p:spPr>
          <a:xfrm>
            <a:off x="3505200" y="7192949"/>
            <a:ext cx="13302953" cy="121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endParaRPr lang="en-US" sz="4000" b="0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  <a:p>
            <a:pPr algn="l">
              <a:lnSpc>
                <a:spcPts val="3080"/>
              </a:lnSpc>
            </a:pPr>
            <a:br>
              <a:rPr lang="en-US" sz="4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</a:br>
            <a:endParaRPr lang="en-US" sz="4000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</p:spTree>
    <p:extLst>
      <p:ext uri="{BB962C8B-B14F-4D97-AF65-F5344CB8AC3E}">
        <p14:creationId xmlns:p14="http://schemas.microsoft.com/office/powerpoint/2010/main" val="321793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44461" y="1874136"/>
            <a:ext cx="10399079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4"/>
              </a:lnSpc>
              <a:spcBef>
                <a:spcPct val="0"/>
              </a:spcBef>
            </a:pPr>
            <a:r>
              <a:rPr lang="en-US" sz="7438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DATA UNDERSTANDING</a:t>
            </a:r>
            <a:endParaRPr lang="en-US" sz="7438" u="none" strike="noStrike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76708" y="3948044"/>
            <a:ext cx="4528546" cy="210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Kaggle </a:t>
            </a:r>
          </a:p>
          <a:p>
            <a:pPr marL="1104902" lvl="2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Movie genres</a:t>
            </a:r>
          </a:p>
          <a:p>
            <a:pPr marL="1104902" lvl="2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Budgets</a:t>
            </a:r>
          </a:p>
          <a:p>
            <a:pPr marL="1104902" lvl="2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Ratings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04277" y="3948044"/>
            <a:ext cx="4528546" cy="157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IM.DB</a:t>
            </a:r>
          </a:p>
          <a:p>
            <a:pPr marL="1104902" lvl="2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Runtime</a:t>
            </a:r>
          </a:p>
          <a:p>
            <a:pPr marL="1104902" lvl="2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Revenue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F68F-E8B3-6E9F-2715-584C2512E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DEBB72-6D1A-D302-5DB1-22BA3CBD048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D85A412-A116-99D7-A9CB-9B74B54D99CF}"/>
              </a:ext>
            </a:extLst>
          </p:cNvPr>
          <p:cNvSpPr txBox="1"/>
          <p:nvPr/>
        </p:nvSpPr>
        <p:spPr>
          <a:xfrm>
            <a:off x="12092884" y="3684611"/>
            <a:ext cx="5737916" cy="1908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Horror</a:t>
            </a:r>
          </a:p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Mystery</a:t>
            </a:r>
          </a:p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Thriller</a:t>
            </a:r>
          </a:p>
          <a:p>
            <a:pPr algn="ctr">
              <a:lnSpc>
                <a:spcPts val="3780"/>
              </a:lnSpc>
            </a:pPr>
            <a:endParaRPr lang="en-US" sz="2700" dirty="0">
              <a:solidFill>
                <a:srgbClr val="000000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A032FD-F957-717B-5623-E1750493DEDB}"/>
              </a:ext>
            </a:extLst>
          </p:cNvPr>
          <p:cNvSpPr txBox="1"/>
          <p:nvPr/>
        </p:nvSpPr>
        <p:spPr>
          <a:xfrm>
            <a:off x="3962400" y="1601189"/>
            <a:ext cx="8799600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Which Genres Are Most Profitable-1?</a:t>
            </a:r>
          </a:p>
          <a:p>
            <a:pPr algn="ctr">
              <a:lnSpc>
                <a:spcPts val="7800"/>
              </a:lnSpc>
            </a:pPr>
            <a:endParaRPr lang="en-US" sz="6500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8A588B5-9B12-49CD-2BEF-01AB23BB9D4A}"/>
              </a:ext>
            </a:extLst>
          </p:cNvPr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slide2" descr="Genre Profitability">
            <a:extLst>
              <a:ext uri="{FF2B5EF4-FFF2-40B4-BE49-F238E27FC236}">
                <a16:creationId xmlns:a16="http://schemas.microsoft.com/office/drawing/2014/main" id="{29E4E606-4B8F-26DD-0F9A-C031EF8D8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10682"/>
            <a:ext cx="11353800" cy="50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5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B9591-5EE1-9345-3287-DCF25968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2C57BE6-3BA9-1232-6802-88ED37135EF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43A063C-0787-DE58-759F-4BEBD1ECDC37}"/>
              </a:ext>
            </a:extLst>
          </p:cNvPr>
          <p:cNvSpPr txBox="1"/>
          <p:nvPr/>
        </p:nvSpPr>
        <p:spPr>
          <a:xfrm>
            <a:off x="12092884" y="3768557"/>
            <a:ext cx="5737916" cy="1908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Fantasy</a:t>
            </a:r>
          </a:p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Adventure</a:t>
            </a:r>
          </a:p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Action</a:t>
            </a:r>
          </a:p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Sci-Fi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1B90A9B-920A-C595-1801-6B3E5DD28E63}"/>
              </a:ext>
            </a:extLst>
          </p:cNvPr>
          <p:cNvSpPr txBox="1"/>
          <p:nvPr/>
        </p:nvSpPr>
        <p:spPr>
          <a:xfrm>
            <a:off x="3962400" y="1601189"/>
            <a:ext cx="8799600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Which Genres Are Most Profitable-2?</a:t>
            </a:r>
          </a:p>
          <a:p>
            <a:pPr algn="ctr">
              <a:lnSpc>
                <a:spcPts val="7800"/>
              </a:lnSpc>
            </a:pPr>
            <a:endParaRPr lang="en-US" sz="6500" dirty="0">
              <a:solidFill>
                <a:srgbClr val="000000"/>
              </a:solidFill>
              <a:latin typeface="Glass Antiqua"/>
              <a:ea typeface="Glass Antiqua"/>
              <a:cs typeface="Glass Antiqua"/>
              <a:sym typeface="Glass Antiqua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E6AD1F9-97E3-1422-7054-9B24E0E3EEF2}"/>
              </a:ext>
            </a:extLst>
          </p:cNvPr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slide2" descr="Top Genres by Revenue">
            <a:extLst>
              <a:ext uri="{FF2B5EF4-FFF2-40B4-BE49-F238E27FC236}">
                <a16:creationId xmlns:a16="http://schemas.microsoft.com/office/drawing/2014/main" id="{F6F1587F-6995-D291-B894-A15AB7BF0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84612"/>
            <a:ext cx="11430000" cy="51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9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854043" y="4381500"/>
            <a:ext cx="5681965" cy="44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Production budgets ↑ → Revenue 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48600" y="1623144"/>
            <a:ext cx="879960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How Do Production Budgets Impact Success?</a:t>
            </a:r>
          </a:p>
        </p:txBody>
      </p:sp>
      <p:sp>
        <p:nvSpPr>
          <p:cNvPr id="6" name="Freeform 6"/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3169C-63DE-9DDF-5746-233FD9324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673924"/>
            <a:ext cx="7213784" cy="6883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B2C8-5BDA-912D-DD55-943CEFD6A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23978A-6571-6D36-C315-CF11D6C1364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D826145-1765-A3A9-F2C0-9585F81C005A}"/>
              </a:ext>
            </a:extLst>
          </p:cNvPr>
          <p:cNvSpPr txBox="1"/>
          <p:nvPr/>
        </p:nvSpPr>
        <p:spPr>
          <a:xfrm>
            <a:off x="8686800" y="3773324"/>
            <a:ext cx="5681965" cy="153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1. Longer Movies → More Engagement</a:t>
            </a:r>
          </a:p>
          <a:p>
            <a:pPr algn="l">
              <a:lnSpc>
                <a:spcPct val="200000"/>
              </a:lnSpc>
            </a:pPr>
            <a:r>
              <a:rPr lang="en-US" sz="27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2. 90 ~120 min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E866AC6-05D3-C6AA-8895-5E447DDE53A8}"/>
              </a:ext>
            </a:extLst>
          </p:cNvPr>
          <p:cNvSpPr txBox="1"/>
          <p:nvPr/>
        </p:nvSpPr>
        <p:spPr>
          <a:xfrm>
            <a:off x="7924800" y="1550532"/>
            <a:ext cx="879960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How Does Runtime Affect Success and Engagement?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F4DF426-EEAA-5EF4-00AD-35B0BC6745E9}"/>
              </a:ext>
            </a:extLst>
          </p:cNvPr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28D7C-EC97-CAC9-3A35-0C81A62E7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23" y="1577746"/>
            <a:ext cx="7494577" cy="72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5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09691" y="2166425"/>
            <a:ext cx="886861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5"/>
              </a:lnSpc>
              <a:spcBef>
                <a:spcPct val="0"/>
              </a:spcBef>
            </a:pPr>
            <a:r>
              <a:rPr lang="en-US" sz="6500" u="none" dirty="0">
                <a:solidFill>
                  <a:srgbClr val="000000"/>
                </a:solidFill>
                <a:latin typeface="Glass Antiqua"/>
                <a:ea typeface="Glass Antiqua"/>
                <a:cs typeface="Glass Antiqua"/>
                <a:sym typeface="Glass Antiqua"/>
              </a:rPr>
              <a:t>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24213" y="3517040"/>
            <a:ext cx="9839574" cy="101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44" lvl="1" indent="-345522" algn="l">
              <a:lnSpc>
                <a:spcPts val="412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ROI : Horror &amp; Thriller</a:t>
            </a:r>
          </a:p>
          <a:p>
            <a:pPr marL="691044" lvl="1" indent="-345522" algn="l">
              <a:lnSpc>
                <a:spcPts val="412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Revenue : Action &amp; Sci-Fi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67756" y="5094049"/>
            <a:ext cx="9839574" cy="49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44" lvl="1" indent="-345522" algn="l">
              <a:lnSpc>
                <a:spcPts val="412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Production Budget : Mixed </a:t>
            </a:r>
          </a:p>
        </p:txBody>
      </p:sp>
      <p:sp>
        <p:nvSpPr>
          <p:cNvPr id="6" name="Freeform 6"/>
          <p:cNvSpPr/>
          <p:nvPr/>
        </p:nvSpPr>
        <p:spPr>
          <a:xfrm>
            <a:off x="13362269" y="8557519"/>
            <a:ext cx="5502974" cy="2621417"/>
          </a:xfrm>
          <a:custGeom>
            <a:avLst/>
            <a:gdLst/>
            <a:ahLst/>
            <a:cxnLst/>
            <a:rect l="l" t="t" r="r" b="b"/>
            <a:pathLst>
              <a:path w="5502974" h="2621417">
                <a:moveTo>
                  <a:pt x="0" y="0"/>
                </a:moveTo>
                <a:lnTo>
                  <a:pt x="5502974" y="0"/>
                </a:lnTo>
                <a:lnTo>
                  <a:pt x="5502974" y="2621417"/>
                </a:lnTo>
                <a:lnTo>
                  <a:pt x="0" y="262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A75A00D-F39E-037B-A491-88A87ECE7EA5}"/>
              </a:ext>
            </a:extLst>
          </p:cNvPr>
          <p:cNvSpPr txBox="1"/>
          <p:nvPr/>
        </p:nvSpPr>
        <p:spPr>
          <a:xfrm>
            <a:off x="4289527" y="6246278"/>
            <a:ext cx="9839574" cy="49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44" lvl="1" indent="-345522" algn="l">
              <a:lnSpc>
                <a:spcPts val="4128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Runtime : 90-120 mins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124</Words>
  <Application>Microsoft Macintosh PowerPoint</Application>
  <PresentationFormat>Custom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Amaranth</vt:lpstr>
      <vt:lpstr>Calibri</vt:lpstr>
      <vt:lpstr>Glass Antiqua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Black Simple Nostalgia  Presentation</dc:title>
  <cp:lastModifiedBy>Jhun Jee Soo</cp:lastModifiedBy>
  <cp:revision>10</cp:revision>
  <dcterms:created xsi:type="dcterms:W3CDTF">2006-08-16T00:00:00Z</dcterms:created>
  <dcterms:modified xsi:type="dcterms:W3CDTF">2024-10-24T11:46:42Z</dcterms:modified>
  <dc:identifier>DAGT9FK6aKA</dc:identifier>
</cp:coreProperties>
</file>